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3"/>
  </p:notesMasterIdLst>
  <p:handoutMasterIdLst>
    <p:handoutMasterId r:id="rId24"/>
  </p:handoutMasterIdLst>
  <p:sldIdLst>
    <p:sldId id="278" r:id="rId3"/>
    <p:sldId id="298" r:id="rId4"/>
    <p:sldId id="300" r:id="rId5"/>
    <p:sldId id="351" r:id="rId6"/>
    <p:sldId id="313" r:id="rId7"/>
    <p:sldId id="352" r:id="rId8"/>
    <p:sldId id="353" r:id="rId9"/>
    <p:sldId id="354" r:id="rId10"/>
    <p:sldId id="355" r:id="rId11"/>
    <p:sldId id="356" r:id="rId12"/>
    <p:sldId id="358" r:id="rId13"/>
    <p:sldId id="357" r:id="rId14"/>
    <p:sldId id="345" r:id="rId15"/>
    <p:sldId id="363" r:id="rId16"/>
    <p:sldId id="360" r:id="rId17"/>
    <p:sldId id="362" r:id="rId18"/>
    <p:sldId id="361" r:id="rId19"/>
    <p:sldId id="365" r:id="rId20"/>
    <p:sldId id="366" r:id="rId21"/>
    <p:sldId id="32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AE"/>
    <a:srgbClr val="CC9C53"/>
    <a:srgbClr val="064089"/>
    <a:srgbClr val="FCD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3850" autoAdjust="0"/>
  </p:normalViewPr>
  <p:slideViewPr>
    <p:cSldViewPr snapToGrid="0" showGuides="1">
      <p:cViewPr varScale="1">
        <p:scale>
          <a:sx n="62" d="100"/>
          <a:sy n="62" d="100"/>
        </p:scale>
        <p:origin x="80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A048AC9-A0E4-4462-9AA8-5EA5E04022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4CBCDE-3D20-46C6-9E17-F8BDC26BEC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9BE43-D53A-46D5-87D1-591B86E6A1A5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EC081B-4C2A-4812-BE37-745CC25103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E317E3-0D14-451E-BBF0-C2A7A7B29D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5D5AA-5BBC-4C46-9918-BA1430C57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762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AD20A-4397-42D2-B4BF-785CA14234A2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96C3D-27FB-4F40-B6C7-7D78C929D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9885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96C3D-27FB-4F40-B6C7-7D78C929D11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82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6C5A1E-6710-4E66-BD0F-BB0A2674F1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2233443" y="783167"/>
            <a:ext cx="14423415" cy="92521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0530DA-F221-4FEC-B269-F6AF22E94222}"/>
              </a:ext>
            </a:extLst>
          </p:cNvPr>
          <p:cNvSpPr/>
          <p:nvPr userDrawn="1"/>
        </p:nvSpPr>
        <p:spPr>
          <a:xfrm>
            <a:off x="0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69D877-EA23-4431-BF6E-2325D3589C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32364" r="17091" b="33939"/>
          <a:stretch/>
        </p:blipFill>
        <p:spPr>
          <a:xfrm>
            <a:off x="189141" y="133237"/>
            <a:ext cx="1656000" cy="48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7896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6C5A1E-6710-4E66-BD0F-BB0A2674F1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2233443" y="783167"/>
            <a:ext cx="14423415" cy="92521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260177-7B48-4B14-B71B-5D6C72683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2231415" y="1659467"/>
            <a:ext cx="14423415" cy="925213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B4EADF6-1D22-4B9D-BAFC-00E15AE0F40B}"/>
              </a:ext>
            </a:extLst>
          </p:cNvPr>
          <p:cNvSpPr/>
          <p:nvPr userDrawn="1"/>
        </p:nvSpPr>
        <p:spPr>
          <a:xfrm>
            <a:off x="0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69D877-EA23-4431-BF6E-2325D3589C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32364" r="17091" b="33939"/>
          <a:stretch/>
        </p:blipFill>
        <p:spPr>
          <a:xfrm>
            <a:off x="189141" y="133237"/>
            <a:ext cx="1656000" cy="48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081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66 0.127778 E" pathEditMode="relative" ptsTypes="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66 -0.127778 L 0 0 E" pathEditMode="relative" ptsTypes="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797FB6D-89CD-4D9E-90AC-0C6CC2D6B8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2231415" y="1659467"/>
            <a:ext cx="14423415" cy="92521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AAA58D1-38BB-49AD-8A7F-62C322F833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59467"/>
            <a:ext cx="14423415" cy="925213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035A93D-0280-4933-ACA0-F1082EC90C87}"/>
              </a:ext>
            </a:extLst>
          </p:cNvPr>
          <p:cNvSpPr/>
          <p:nvPr userDrawn="1"/>
        </p:nvSpPr>
        <p:spPr>
          <a:xfrm>
            <a:off x="0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841AC0C-7AA8-46DE-876A-7559745E81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32364" r="17091" b="33939"/>
          <a:stretch/>
        </p:blipFill>
        <p:spPr>
          <a:xfrm>
            <a:off x="189141" y="133237"/>
            <a:ext cx="1656000" cy="48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183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3023 0 E" pathEditMode="relative" ptsTypes="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3023 0 L 0 0 E" pathEditMode="relative" ptsTypes="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3023 0 E" pathEditMode="relative" ptsTypes="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3023 0 L 0 0 E" pathEditMode="relative" ptsTypes="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3023 0 E" pathEditMode="relative" ptsTypes="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3023 0 L 0 0 E" pathEditMode="relative" ptsTypes="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2/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3B06E4-7AAA-4010-B6C8-94E99F9F6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59467"/>
            <a:ext cx="14423415" cy="925213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B1BCDB-C9DE-413F-BF8C-F3ED0D69DD1D}"/>
              </a:ext>
            </a:extLst>
          </p:cNvPr>
          <p:cNvSpPr/>
          <p:nvPr userDrawn="1"/>
        </p:nvSpPr>
        <p:spPr>
          <a:xfrm>
            <a:off x="0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86A637-361C-4280-ABDF-92D2A731D5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32364" r="17091" b="33939"/>
          <a:stretch/>
        </p:blipFill>
        <p:spPr>
          <a:xfrm>
            <a:off x="189141" y="133237"/>
            <a:ext cx="1656000" cy="48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822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6F0A59-FBBA-4DAB-8BD2-53F308D20F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103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C8F47D6-F9C4-46F2-973E-BBACE1E25B33}"/>
              </a:ext>
            </a:extLst>
          </p:cNvPr>
          <p:cNvSpPr/>
          <p:nvPr userDrawn="1"/>
        </p:nvSpPr>
        <p:spPr>
          <a:xfrm>
            <a:off x="4054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39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76B52B72-AA27-4752-9EDD-4DA2A882AC8B}"/>
              </a:ext>
            </a:extLst>
          </p:cNvPr>
          <p:cNvSpPr/>
          <p:nvPr userDrawn="1"/>
        </p:nvSpPr>
        <p:spPr>
          <a:xfrm>
            <a:off x="-1048961" y="-9611736"/>
            <a:ext cx="14289922" cy="14289922"/>
          </a:xfrm>
          <a:prstGeom prst="ellipse">
            <a:avLst/>
          </a:prstGeom>
          <a:solidFill>
            <a:srgbClr val="002060">
              <a:alpha val="40000"/>
            </a:srgbClr>
          </a:solidFill>
          <a:ln>
            <a:noFill/>
          </a:ln>
          <a:effectLst>
            <a:innerShdw blurRad="355600">
              <a:schemeClr val="accent6"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5E33218-CA4E-4772-9295-03F1E0A66971}"/>
              </a:ext>
            </a:extLst>
          </p:cNvPr>
          <p:cNvSpPr/>
          <p:nvPr userDrawn="1"/>
        </p:nvSpPr>
        <p:spPr>
          <a:xfrm>
            <a:off x="-792480" y="-9355255"/>
            <a:ext cx="13776960" cy="13776960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  <a:effectLst>
            <a:innerShdw blurRad="355600">
              <a:schemeClr val="accent6"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062460CE-E819-409F-BAB9-351C1EDACE1A}"/>
              </a:ext>
            </a:extLst>
          </p:cNvPr>
          <p:cNvSpPr/>
          <p:nvPr userDrawn="1"/>
        </p:nvSpPr>
        <p:spPr>
          <a:xfrm>
            <a:off x="0" y="0"/>
            <a:ext cx="12192000" cy="4157568"/>
          </a:xfrm>
          <a:custGeom>
            <a:avLst/>
            <a:gdLst>
              <a:gd name="connsiteX0" fmla="*/ 0 w 12192000"/>
              <a:gd name="connsiteY0" fmla="*/ 0 h 4157568"/>
              <a:gd name="connsiteX1" fmla="*/ 12192000 w 12192000"/>
              <a:gd name="connsiteY1" fmla="*/ 0 h 4157568"/>
              <a:gd name="connsiteX2" fmla="*/ 12192000 w 12192000"/>
              <a:gd name="connsiteY2" fmla="*/ 419367 h 4157568"/>
              <a:gd name="connsiteX3" fmla="*/ 12185476 w 12192000"/>
              <a:gd name="connsiteY3" fmla="*/ 432856 h 4157568"/>
              <a:gd name="connsiteX4" fmla="*/ 6096002 w 12192000"/>
              <a:gd name="connsiteY4" fmla="*/ 4157568 h 4157568"/>
              <a:gd name="connsiteX5" fmla="*/ 6528 w 12192000"/>
              <a:gd name="connsiteY5" fmla="*/ 432856 h 4157568"/>
              <a:gd name="connsiteX6" fmla="*/ 0 w 12192000"/>
              <a:gd name="connsiteY6" fmla="*/ 419360 h 415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57568">
                <a:moveTo>
                  <a:pt x="0" y="0"/>
                </a:moveTo>
                <a:lnTo>
                  <a:pt x="12192000" y="0"/>
                </a:lnTo>
                <a:lnTo>
                  <a:pt x="12192000" y="419367"/>
                </a:lnTo>
                <a:lnTo>
                  <a:pt x="12185476" y="432856"/>
                </a:lnTo>
                <a:cubicBezTo>
                  <a:pt x="11052861" y="2644133"/>
                  <a:pt x="8751172" y="4157568"/>
                  <a:pt x="6096002" y="4157568"/>
                </a:cubicBezTo>
                <a:cubicBezTo>
                  <a:pt x="3440831" y="4157568"/>
                  <a:pt x="1139143" y="2644133"/>
                  <a:pt x="6528" y="432856"/>
                </a:cubicBezTo>
                <a:lnTo>
                  <a:pt x="0" y="419360"/>
                </a:lnTo>
                <a:close/>
              </a:path>
            </a:pathLst>
          </a:custGeom>
          <a:blipFill dpi="0" rotWithShape="1">
            <a:blip r:embed="rId2"/>
            <a:srcRect/>
            <a:tile tx="0" ty="-514350" sx="100000" sy="100000" flip="none" algn="ctr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2C251AFD-DCE1-423E-B004-2EB90E200B89}"/>
              </a:ext>
            </a:extLst>
          </p:cNvPr>
          <p:cNvSpPr/>
          <p:nvPr userDrawn="1"/>
        </p:nvSpPr>
        <p:spPr>
          <a:xfrm>
            <a:off x="-1" y="3516"/>
            <a:ext cx="12192000" cy="4157568"/>
          </a:xfrm>
          <a:custGeom>
            <a:avLst/>
            <a:gdLst>
              <a:gd name="connsiteX0" fmla="*/ 0 w 12192000"/>
              <a:gd name="connsiteY0" fmla="*/ 0 h 4157568"/>
              <a:gd name="connsiteX1" fmla="*/ 12192000 w 12192000"/>
              <a:gd name="connsiteY1" fmla="*/ 0 h 4157568"/>
              <a:gd name="connsiteX2" fmla="*/ 12192000 w 12192000"/>
              <a:gd name="connsiteY2" fmla="*/ 419367 h 4157568"/>
              <a:gd name="connsiteX3" fmla="*/ 12185476 w 12192000"/>
              <a:gd name="connsiteY3" fmla="*/ 432856 h 4157568"/>
              <a:gd name="connsiteX4" fmla="*/ 6096002 w 12192000"/>
              <a:gd name="connsiteY4" fmla="*/ 4157568 h 4157568"/>
              <a:gd name="connsiteX5" fmla="*/ 6528 w 12192000"/>
              <a:gd name="connsiteY5" fmla="*/ 432856 h 4157568"/>
              <a:gd name="connsiteX6" fmla="*/ 0 w 12192000"/>
              <a:gd name="connsiteY6" fmla="*/ 419360 h 415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57568">
                <a:moveTo>
                  <a:pt x="0" y="0"/>
                </a:moveTo>
                <a:lnTo>
                  <a:pt x="12192000" y="0"/>
                </a:lnTo>
                <a:lnTo>
                  <a:pt x="12192000" y="419367"/>
                </a:lnTo>
                <a:lnTo>
                  <a:pt x="12185476" y="432856"/>
                </a:lnTo>
                <a:cubicBezTo>
                  <a:pt x="11052861" y="2644133"/>
                  <a:pt x="8751172" y="4157568"/>
                  <a:pt x="6096002" y="4157568"/>
                </a:cubicBezTo>
                <a:cubicBezTo>
                  <a:pt x="3440831" y="4157568"/>
                  <a:pt x="1139143" y="2644133"/>
                  <a:pt x="6528" y="432856"/>
                </a:cubicBezTo>
                <a:lnTo>
                  <a:pt x="0" y="419360"/>
                </a:lnTo>
                <a:close/>
              </a:path>
            </a:pathLst>
          </a:custGeom>
          <a:gradFill flip="none" rotWithShape="1">
            <a:gsLst>
              <a:gs pos="50000">
                <a:srgbClr val="002060">
                  <a:alpha val="70000"/>
                </a:srgbClr>
              </a:gs>
              <a:gs pos="0">
                <a:srgbClr val="002060">
                  <a:alpha val="80000"/>
                </a:srgbClr>
              </a:gs>
              <a:gs pos="100000">
                <a:srgbClr val="002060">
                  <a:alpha val="60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弧形 32">
            <a:extLst>
              <a:ext uri="{FF2B5EF4-FFF2-40B4-BE49-F238E27FC236}">
                <a16:creationId xmlns:a16="http://schemas.microsoft.com/office/drawing/2014/main" id="{76270DDC-1D3F-41D6-82E2-FE6B86F70428}"/>
              </a:ext>
            </a:extLst>
          </p:cNvPr>
          <p:cNvSpPr/>
          <p:nvPr userDrawn="1"/>
        </p:nvSpPr>
        <p:spPr>
          <a:xfrm>
            <a:off x="-1728788" y="-10291563"/>
            <a:ext cx="15649576" cy="15649576"/>
          </a:xfrm>
          <a:prstGeom prst="arc">
            <a:avLst>
              <a:gd name="adj1" fmla="val 2228558"/>
              <a:gd name="adj2" fmla="val 8649566"/>
            </a:avLst>
          </a:prstGeom>
          <a:noFill/>
          <a:ln w="19050">
            <a:solidFill>
              <a:srgbClr val="00206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398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91B904E-1B1E-4CA1-AB74-71210DE4EE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5" r="15471" b="44042"/>
          <a:stretch/>
        </p:blipFill>
        <p:spPr>
          <a:xfrm>
            <a:off x="4632000" y="1"/>
            <a:ext cx="7560000" cy="1260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6763D00-E512-4F76-B6C4-64D1722654C4}"/>
              </a:ext>
            </a:extLst>
          </p:cNvPr>
          <p:cNvSpPr/>
          <p:nvPr userDrawn="1"/>
        </p:nvSpPr>
        <p:spPr>
          <a:xfrm>
            <a:off x="0" y="0"/>
            <a:ext cx="12187946" cy="1260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80000"/>
                </a:srgbClr>
              </a:gs>
              <a:gs pos="0">
                <a:srgbClr val="002060">
                  <a:alpha val="70000"/>
                </a:srgbClr>
              </a:gs>
              <a:gs pos="50000">
                <a:srgbClr val="002060"/>
              </a:gs>
              <a:gs pos="75000">
                <a:srgbClr val="002060"/>
              </a:gs>
              <a:gs pos="100000">
                <a:srgbClr val="00206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64027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70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985771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77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49" r:id="rId4"/>
    <p:sldLayoutId id="2147483651" r:id="rId5"/>
    <p:sldLayoutId id="2147483652" r:id="rId6"/>
    <p:sldLayoutId id="2147483658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84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57F355-9184-40C8-8865-2CCDA7CEB7FC}"/>
              </a:ext>
            </a:extLst>
          </p:cNvPr>
          <p:cNvSpPr/>
          <p:nvPr/>
        </p:nvSpPr>
        <p:spPr>
          <a:xfrm>
            <a:off x="3162000" y="2150922"/>
            <a:ext cx="5868000" cy="419558"/>
          </a:xfrm>
          <a:prstGeom prst="rect">
            <a:avLst/>
          </a:prstGeom>
          <a:solidFill>
            <a:srgbClr val="CC9C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8FAF16-9DED-49F5-948E-CD72A0E97903}"/>
              </a:ext>
            </a:extLst>
          </p:cNvPr>
          <p:cNvSpPr txBox="1"/>
          <p:nvPr/>
        </p:nvSpPr>
        <p:spPr>
          <a:xfrm>
            <a:off x="0" y="123507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Lesson 3 Filter</a:t>
            </a:r>
            <a:endParaRPr lang="zh-CN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79DA8A-4B2F-4AF7-9CA9-635259152DF0}"/>
              </a:ext>
            </a:extLst>
          </p:cNvPr>
          <p:cNvSpPr txBox="1"/>
          <p:nvPr/>
        </p:nvSpPr>
        <p:spPr>
          <a:xfrm>
            <a:off x="7112000" y="2951946"/>
            <a:ext cx="477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任课教师：刘昱朗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 yulangliu@hotmail.com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59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2A4C6C-659B-41D9-B5E5-8371A8C497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Spectrum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77B53A-DAA8-4DB0-9803-DBE75B98BB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3" b="35627"/>
          <a:stretch/>
        </p:blipFill>
        <p:spPr>
          <a:xfrm>
            <a:off x="303553" y="1913946"/>
            <a:ext cx="11584894" cy="4126865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43136CA5-7AB9-497B-A2DF-B791D3FFD000}"/>
              </a:ext>
            </a:extLst>
          </p:cNvPr>
          <p:cNvSpPr/>
          <p:nvPr/>
        </p:nvSpPr>
        <p:spPr>
          <a:xfrm>
            <a:off x="7695339" y="4027463"/>
            <a:ext cx="421240" cy="8219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CA83CB09-7186-4EF2-AC51-D39226144FC2}"/>
              </a:ext>
            </a:extLst>
          </p:cNvPr>
          <p:cNvSpPr/>
          <p:nvPr/>
        </p:nvSpPr>
        <p:spPr>
          <a:xfrm rot="5400000">
            <a:off x="7311958" y="3181520"/>
            <a:ext cx="1188000" cy="1556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6E0D9E-0525-465B-924D-185E027EAB43}"/>
              </a:ext>
            </a:extLst>
          </p:cNvPr>
          <p:cNvSpPr txBox="1"/>
          <p:nvPr/>
        </p:nvSpPr>
        <p:spPr>
          <a:xfrm>
            <a:off x="6756351" y="2142120"/>
            <a:ext cx="4432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常用雷达信号频率</a:t>
            </a:r>
          </a:p>
        </p:txBody>
      </p:sp>
    </p:spTree>
    <p:extLst>
      <p:ext uri="{BB962C8B-B14F-4D97-AF65-F5344CB8AC3E}">
        <p14:creationId xmlns:p14="http://schemas.microsoft.com/office/powerpoint/2010/main" val="3367844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2A4C6C-659B-41D9-B5E5-8371A8C497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Stealth Aircraft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39FCAB5E-7396-4A13-B372-CFCBFFC05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2" name="Picture 8" descr="Image result for J20">
            <a:extLst>
              <a:ext uri="{FF2B5EF4-FFF2-40B4-BE49-F238E27FC236}">
                <a16:creationId xmlns:a16="http://schemas.microsoft.com/office/drawing/2014/main" id="{358BEE8E-DD36-47FA-B5F1-B29779F175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7"/>
          <a:stretch/>
        </p:blipFill>
        <p:spPr bwMode="auto">
          <a:xfrm>
            <a:off x="636214" y="1443007"/>
            <a:ext cx="7850240" cy="541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电磁波谱">
            <a:extLst>
              <a:ext uri="{FF2B5EF4-FFF2-40B4-BE49-F238E27FC236}">
                <a16:creationId xmlns:a16="http://schemas.microsoft.com/office/drawing/2014/main" id="{09086A58-3354-493F-A661-0DD899AEF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1" r="49218"/>
          <a:stretch/>
        </p:blipFill>
        <p:spPr bwMode="auto">
          <a:xfrm>
            <a:off x="8908683" y="1443007"/>
            <a:ext cx="1943454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671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2A4C6C-659B-41D9-B5E5-8371A8C497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Decimeterwave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Radar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39FCAB5E-7396-4A13-B372-CFCBFFC05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CE0E6378-2640-47B4-B83B-9FF8BB0D3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" y="1328482"/>
            <a:ext cx="4052533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1D96106-402B-49D5-B191-70BFFB3F2E6F}"/>
              </a:ext>
            </a:extLst>
          </p:cNvPr>
          <p:cNvSpPr txBox="1"/>
          <p:nvPr/>
        </p:nvSpPr>
        <p:spPr>
          <a:xfrm>
            <a:off x="4818581" y="1311238"/>
            <a:ext cx="7407666" cy="5282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200"/>
              </a:lnSpc>
              <a:spcBef>
                <a:spcPts val="12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JY-26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远程对空警戒引导雷达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3200"/>
              </a:lnSpc>
              <a:spcBef>
                <a:spcPts val="1200"/>
              </a:spcBef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32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JY-26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远程对空警戒引导雷达工作于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UHF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频段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(0.3-3 GHz)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以常规空气动力目标、隐身目标为主要作战对象，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能够提供空中目标的方位、距离、高度和速度等信息，独立负担中高远程对空警戒和指挥引导情报保障工作任务，兼顾战术弹道导弹的预警和跟踪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3200"/>
              </a:lnSpc>
              <a:spcBef>
                <a:spcPts val="12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主要作战使命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具有频段反隐身优势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采用二位有源数字阵列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具有较强的对抗有源和无源干扰能力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具有一定的目标分类能力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集成化设计、满足多种运输及快速架设要求，可灵活机动部署</a:t>
            </a:r>
          </a:p>
        </p:txBody>
      </p:sp>
    </p:spTree>
    <p:extLst>
      <p:ext uri="{BB962C8B-B14F-4D97-AF65-F5344CB8AC3E}">
        <p14:creationId xmlns:p14="http://schemas.microsoft.com/office/powerpoint/2010/main" val="3417753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49FF2214-9671-41C7-B96A-26167C2585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Spatial Domain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2C483BF-CFF3-441F-8280-CE985E59172A}"/>
              </a:ext>
            </a:extLst>
          </p:cNvPr>
          <p:cNvSpPr/>
          <p:nvPr/>
        </p:nvSpPr>
        <p:spPr>
          <a:xfrm>
            <a:off x="838200" y="1429078"/>
            <a:ext cx="116440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Spatial domain </a:t>
            </a:r>
            <a:r>
              <a:rPr lang="zh-CN" altLang="en-US" sz="28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：空域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 descr="Image result for antenna beam">
            <a:extLst>
              <a:ext uri="{FF2B5EF4-FFF2-40B4-BE49-F238E27FC236}">
                <a16:creationId xmlns:a16="http://schemas.microsoft.com/office/drawing/2014/main" id="{AE5F6F3F-56AE-48EC-B245-F07C7875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01" y="2011968"/>
            <a:ext cx="11755674" cy="370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955BF61-3C03-4405-9A73-1979A5BAB9AB}"/>
              </a:ext>
            </a:extLst>
          </p:cNvPr>
          <p:cNvSpPr txBox="1"/>
          <p:nvPr/>
        </p:nvSpPr>
        <p:spPr>
          <a:xfrm>
            <a:off x="1756881" y="5740154"/>
            <a:ext cx="9123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天线方向图（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Antenna Radiation Pattern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47494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FA943AF-8FB9-4A33-9194-93176F0DD09D}"/>
              </a:ext>
            </a:extLst>
          </p:cNvPr>
          <p:cNvSpPr/>
          <p:nvPr/>
        </p:nvSpPr>
        <p:spPr>
          <a:xfrm>
            <a:off x="113413" y="1383084"/>
            <a:ext cx="11805685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In signal processing, a 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filter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is a device or process that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removes some unwanted components or features from a signal.</a:t>
            </a:r>
          </a:p>
          <a:p>
            <a:pPr algn="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——Wikipedia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4C67DADC-36F4-4B91-B087-771056E2518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to distinguish two signals?</a:t>
            </a:r>
          </a:p>
        </p:txBody>
      </p:sp>
    </p:spTree>
    <p:extLst>
      <p:ext uri="{BB962C8B-B14F-4D97-AF65-F5344CB8AC3E}">
        <p14:creationId xmlns:p14="http://schemas.microsoft.com/office/powerpoint/2010/main" val="2480036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49FF2214-9671-41C7-B96A-26167C2585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Filter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2C483BF-CFF3-441F-8280-CE985E59172A}"/>
              </a:ext>
            </a:extLst>
          </p:cNvPr>
          <p:cNvSpPr/>
          <p:nvPr/>
        </p:nvSpPr>
        <p:spPr>
          <a:xfrm>
            <a:off x="838200" y="1376152"/>
            <a:ext cx="116440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 domain filtering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E70E53-3E8D-4551-9B08-C9267DCB1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34"/>
          <a:stretch/>
        </p:blipFill>
        <p:spPr>
          <a:xfrm>
            <a:off x="2439127" y="1984785"/>
            <a:ext cx="6499389" cy="483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49FF2214-9671-41C7-B96A-26167C2585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Filter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2C483BF-CFF3-441F-8280-CE985E59172A}"/>
              </a:ext>
            </a:extLst>
          </p:cNvPr>
          <p:cNvSpPr/>
          <p:nvPr/>
        </p:nvSpPr>
        <p:spPr>
          <a:xfrm>
            <a:off x="838200" y="1535642"/>
            <a:ext cx="116440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Frequency domain filter</a:t>
            </a:r>
          </a:p>
        </p:txBody>
      </p:sp>
      <p:pic>
        <p:nvPicPr>
          <p:cNvPr id="5122" name="Picture 2" descr="Image result for 频域不同信号">
            <a:extLst>
              <a:ext uri="{FF2B5EF4-FFF2-40B4-BE49-F238E27FC236}">
                <a16:creationId xmlns:a16="http://schemas.microsoft.com/office/drawing/2014/main" id="{A1420390-B35A-46F7-8DF3-538EF4E6E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719" y="2117418"/>
            <a:ext cx="7416562" cy="442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90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163EF88-CA85-4110-8CE6-DFD2A374E8D3}"/>
              </a:ext>
            </a:extLst>
          </p:cNvPr>
          <p:cNvSpPr/>
          <p:nvPr/>
        </p:nvSpPr>
        <p:spPr>
          <a:xfrm>
            <a:off x="838200" y="131893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Spatial domain filter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2D693C08-F54A-45F5-8A12-544CB22FE31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Filter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0243F7-0CDE-42A6-AC07-8ED1C2B1C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19" y="1842158"/>
            <a:ext cx="9076362" cy="43616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768CCB1-5233-46A1-9AAC-E24EC6FA1B86}"/>
              </a:ext>
            </a:extLst>
          </p:cNvPr>
          <p:cNvSpPr txBox="1"/>
          <p:nvPr/>
        </p:nvSpPr>
        <p:spPr>
          <a:xfrm>
            <a:off x="2655013" y="6355324"/>
            <a:ext cx="8558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/>
          </a:lstStyle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Smart/Adaptive Antenna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72D934-42D9-4DBB-89BC-6C2A702CB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19" y="1993628"/>
            <a:ext cx="1757206" cy="9884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7157A98-C6D4-4444-8E2E-A625905AA6E1}"/>
              </a:ext>
            </a:extLst>
          </p:cNvPr>
          <p:cNvSpPr txBox="1"/>
          <p:nvPr/>
        </p:nvSpPr>
        <p:spPr>
          <a:xfrm>
            <a:off x="1557819" y="2989781"/>
            <a:ext cx="175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</a:p>
        </p:txBody>
      </p:sp>
    </p:spTree>
    <p:extLst>
      <p:ext uri="{BB962C8B-B14F-4D97-AF65-F5344CB8AC3E}">
        <p14:creationId xmlns:p14="http://schemas.microsoft.com/office/powerpoint/2010/main" val="2940204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BF952EE-1CB0-4CDB-8B3B-0C263205C459}"/>
              </a:ext>
            </a:extLst>
          </p:cNvPr>
          <p:cNvGrpSpPr/>
          <p:nvPr/>
        </p:nvGrpSpPr>
        <p:grpSpPr>
          <a:xfrm>
            <a:off x="2655013" y="1782754"/>
            <a:ext cx="8558373" cy="4998564"/>
            <a:chOff x="2655013" y="1782754"/>
            <a:chExt cx="8558373" cy="499856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768CCB1-5233-46A1-9AAC-E24EC6FA1B86}"/>
                </a:ext>
              </a:extLst>
            </p:cNvPr>
            <p:cNvSpPr txBox="1"/>
            <p:nvPr/>
          </p:nvSpPr>
          <p:spPr>
            <a:xfrm>
              <a:off x="2655013" y="6258098"/>
              <a:ext cx="85583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/>
            </a:lstStyle>
            <a:p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Smart/Adaptive Antenna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1407A0D-13CD-4A63-9DB3-6B328EBA7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201" y="1782754"/>
              <a:ext cx="7775996" cy="4536000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163EF88-CA85-4110-8CE6-DFD2A374E8D3}"/>
              </a:ext>
            </a:extLst>
          </p:cNvPr>
          <p:cNvSpPr/>
          <p:nvPr/>
        </p:nvSpPr>
        <p:spPr>
          <a:xfrm>
            <a:off x="838200" y="131893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Spatial domain filter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2D693C08-F54A-45F5-8A12-544CB22FE31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560448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768CCB1-5233-46A1-9AAC-E24EC6FA1B86}"/>
              </a:ext>
            </a:extLst>
          </p:cNvPr>
          <p:cNvSpPr txBox="1"/>
          <p:nvPr/>
        </p:nvSpPr>
        <p:spPr>
          <a:xfrm>
            <a:off x="1941817" y="6299194"/>
            <a:ext cx="8558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/>
          </a:lstStyle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Smart/Adaptive Antenna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2A9C90-BFA0-4435-988B-E2ABC42B1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620" y="1883254"/>
            <a:ext cx="7498766" cy="441594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163EF88-CA85-4110-8CE6-DFD2A374E8D3}"/>
              </a:ext>
            </a:extLst>
          </p:cNvPr>
          <p:cNvSpPr/>
          <p:nvPr/>
        </p:nvSpPr>
        <p:spPr>
          <a:xfrm>
            <a:off x="838200" y="131893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Spatial domain filter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2D693C08-F54A-45F5-8A12-544CB22FE31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467538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59B67-F493-41BC-B20B-08584203AF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78464A-6B6F-4E59-919F-1423BFB176D6}"/>
              </a:ext>
            </a:extLst>
          </p:cNvPr>
          <p:cNvSpPr txBox="1">
            <a:spLocks/>
          </p:cNvSpPr>
          <p:nvPr/>
        </p:nvSpPr>
        <p:spPr>
          <a:xfrm>
            <a:off x="934720" y="1325880"/>
            <a:ext cx="11043920" cy="5400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Contents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7600"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 domain</a:t>
            </a:r>
          </a:p>
          <a:p>
            <a:pPr marL="687600"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Frequency domain</a:t>
            </a:r>
          </a:p>
          <a:p>
            <a:pPr marL="687600"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Spatial domain</a:t>
            </a:r>
          </a:p>
          <a:p>
            <a:pPr marL="687600"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Filter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Terms</a:t>
            </a:r>
          </a:p>
        </p:txBody>
      </p:sp>
    </p:spTree>
    <p:extLst>
      <p:ext uri="{BB962C8B-B14F-4D97-AF65-F5344CB8AC3E}">
        <p14:creationId xmlns:p14="http://schemas.microsoft.com/office/powerpoint/2010/main" val="2257691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63F3B-BA30-449B-B55D-8F3DAB387B1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Terms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A91FF6-B161-4197-AF92-BD8CE8142834}"/>
              </a:ext>
            </a:extLst>
          </p:cNvPr>
          <p:cNvSpPr txBox="1"/>
          <p:nvPr/>
        </p:nvSpPr>
        <p:spPr>
          <a:xfrm>
            <a:off x="3091180" y="1981319"/>
            <a:ext cx="656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Mate30pro: 7680fps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超级慢动作拍摄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C50928-2496-41EA-9B64-C3C1481EE49F}"/>
              </a:ext>
            </a:extLst>
          </p:cNvPr>
          <p:cNvSpPr txBox="1">
            <a:spLocks/>
          </p:cNvSpPr>
          <p:nvPr/>
        </p:nvSpPr>
        <p:spPr>
          <a:xfrm>
            <a:off x="838200" y="1549807"/>
            <a:ext cx="11653520" cy="4809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7200" indent="-457200">
              <a:spcBef>
                <a:spcPts val="1200"/>
              </a:spcBef>
              <a:spcAft>
                <a:spcPts val="12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domain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spcBef>
                <a:spcPts val="1200"/>
              </a:spcBef>
              <a:spcAft>
                <a:spcPts val="12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angular frequency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角频率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spcBef>
                <a:spcPts val="1200"/>
              </a:spcBef>
              <a:spcAft>
                <a:spcPts val="12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low/high/band –pass filter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带通滤波器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spcBef>
                <a:spcPts val="1200"/>
              </a:spcBef>
              <a:spcAft>
                <a:spcPts val="12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adaptive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自动适应的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spcBef>
                <a:spcPts val="1200"/>
              </a:spcBef>
              <a:spcAft>
                <a:spcPts val="12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adaptive/smart antenna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自适应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 天线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spcBef>
                <a:spcPts val="1200"/>
              </a:spcBef>
              <a:spcAft>
                <a:spcPts val="12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antenna beam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天线波束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spcBef>
                <a:spcPts val="1200"/>
              </a:spcBef>
              <a:spcAft>
                <a:spcPts val="12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antenna pattern</a:t>
            </a:r>
          </a:p>
        </p:txBody>
      </p:sp>
    </p:spTree>
    <p:extLst>
      <p:ext uri="{BB962C8B-B14F-4D97-AF65-F5344CB8AC3E}">
        <p14:creationId xmlns:p14="http://schemas.microsoft.com/office/powerpoint/2010/main" val="531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Contents: Time Domain</a:t>
            </a: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704EA4-372E-422F-9323-58555A60DA64}"/>
              </a:ext>
            </a:extLst>
          </p:cNvPr>
          <p:cNvSpPr txBox="1">
            <a:spLocks/>
          </p:cNvSpPr>
          <p:nvPr/>
        </p:nvSpPr>
        <p:spPr>
          <a:xfrm>
            <a:off x="457200" y="1374172"/>
            <a:ext cx="11948160" cy="1193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real world happens in the time domain 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independent variable is time, denoted </a:t>
            </a:r>
            <a:r>
              <a:rPr lang="en-US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by“t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CF8100-9118-4D2C-A299-33EAB579E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96" b="99783" l="6182" r="99691">
                        <a14:foregroundMark x1="69706" y1="56087" x2="69706" y2="56087"/>
                        <a14:foregroundMark x1="69706" y1="56087" x2="69706" y2="56087"/>
                        <a14:foregroundMark x1="69706" y1="56087" x2="69706" y2="56087"/>
                        <a14:foregroundMark x1="39104" y1="57609" x2="51932" y2="34130"/>
                        <a14:foregroundMark x1="51932" y1="34130" x2="38640" y2="36739"/>
                        <a14:foregroundMark x1="38640" y1="36739" x2="2782" y2="71739"/>
                        <a14:foregroundMark x1="2782" y1="71739" x2="91499" y2="44565"/>
                        <a14:foregroundMark x1="91499" y1="44565" x2="42195" y2="30870"/>
                        <a14:foregroundMark x1="42195" y1="30870" x2="12674" y2="43043"/>
                        <a14:foregroundMark x1="12674" y1="43043" x2="65533" y2="18696"/>
                        <a14:foregroundMark x1="65533" y1="18696" x2="73261" y2="9783"/>
                        <a14:foregroundMark x1="73261" y1="9783" x2="6182" y2="26957"/>
                        <a14:foregroundMark x1="6182" y1="26957" x2="20556" y2="28696"/>
                        <a14:foregroundMark x1="20556" y1="28696" x2="74498" y2="8913"/>
                        <a14:foregroundMark x1="74498" y1="8913" x2="17620" y2="27174"/>
                        <a14:foregroundMark x1="17620" y1="27174" x2="45440" y2="34783"/>
                        <a14:foregroundMark x1="45440" y1="34783" x2="64760" y2="9783"/>
                        <a14:foregroundMark x1="64760" y1="9783" x2="14683" y2="7826"/>
                        <a14:foregroundMark x1="14683" y1="7826" x2="11901" y2="16739"/>
                        <a14:foregroundMark x1="11901" y1="16739" x2="54250" y2="37174"/>
                        <a14:foregroundMark x1="54250" y1="37174" x2="65688" y2="21304"/>
                        <a14:foregroundMark x1="65688" y1="21304" x2="18393" y2="26304"/>
                        <a14:foregroundMark x1="18393" y1="26304" x2="15301" y2="40652"/>
                        <a14:foregroundMark x1="15301" y1="40652" x2="53168" y2="81957"/>
                        <a14:foregroundMark x1="53168" y1="81957" x2="80216" y2="47174"/>
                        <a14:foregroundMark x1="80216" y1="47174" x2="7883" y2="56957"/>
                        <a14:foregroundMark x1="7883" y1="56957" x2="17620" y2="77826"/>
                        <a14:foregroundMark x1="17620" y1="77826" x2="40031" y2="76522"/>
                        <a14:foregroundMark x1="40031" y1="76522" x2="10974" y2="82826"/>
                        <a14:foregroundMark x1="10974" y1="82826" x2="33849" y2="80000"/>
                        <a14:foregroundMark x1="33849" y1="80000" x2="41577" y2="73261"/>
                        <a14:foregroundMark x1="41577" y1="73261" x2="12519" y2="85435"/>
                        <a14:foregroundMark x1="12519" y1="85435" x2="78207" y2="78913"/>
                        <a14:foregroundMark x1="78207" y1="78913" x2="10355" y2="90652"/>
                        <a14:foregroundMark x1="10355" y1="90652" x2="74652" y2="48696"/>
                        <a14:foregroundMark x1="74652" y1="48696" x2="3709" y2="62609"/>
                        <a14:foregroundMark x1="3709" y1="62609" x2="15765" y2="51087"/>
                        <a14:foregroundMark x1="15765" y1="51087" x2="20556" y2="39565"/>
                        <a14:foregroundMark x1="20556" y1="39565" x2="10510" y2="41957"/>
                        <a14:foregroundMark x1="10510" y1="41957" x2="78516" y2="14565"/>
                        <a14:foregroundMark x1="78516" y1="14565" x2="14219" y2="46739"/>
                        <a14:foregroundMark x1="14219" y1="46739" x2="65997" y2="45652"/>
                        <a14:foregroundMark x1="65997" y1="45652" x2="8501" y2="72391"/>
                        <a14:foregroundMark x1="8501" y1="72391" x2="98454" y2="49348"/>
                        <a14:foregroundMark x1="98454" y1="49348" x2="21175" y2="70870"/>
                        <a14:foregroundMark x1="21175" y1="70870" x2="70015" y2="51957"/>
                        <a14:foregroundMark x1="70015" y1="51957" x2="50541" y2="43913"/>
                        <a14:foregroundMark x1="50541" y1="43913" x2="39876" y2="45870"/>
                        <a14:foregroundMark x1="39876" y1="45870" x2="70788" y2="35652"/>
                        <a14:foregroundMark x1="70788" y1="35652" x2="16847" y2="50870"/>
                        <a14:foregroundMark x1="16847" y1="50870" x2="95209" y2="20652"/>
                        <a14:foregroundMark x1="95209" y1="20652" x2="14374" y2="43043"/>
                        <a14:foregroundMark x1="14374" y1="43043" x2="44822" y2="26957"/>
                        <a14:foregroundMark x1="44822" y1="26957" x2="14374" y2="35652"/>
                        <a14:foregroundMark x1="14374" y1="35652" x2="51932" y2="5217"/>
                        <a14:foregroundMark x1="51932" y1="5217" x2="14529" y2="17609"/>
                        <a14:foregroundMark x1="14529" y1="17609" x2="42968" y2="217"/>
                        <a14:foregroundMark x1="42968" y1="217" x2="29675" y2="7826"/>
                        <a14:foregroundMark x1="29675" y1="7826" x2="51159" y2="12826"/>
                        <a14:foregroundMark x1="51159" y1="12826" x2="36631" y2="26087"/>
                        <a14:foregroundMark x1="36631" y1="26087" x2="73725" y2="18913"/>
                        <a14:foregroundMark x1="73725" y1="18913" x2="9583" y2="42609"/>
                        <a14:foregroundMark x1="9583" y1="42609" x2="89799" y2="13478"/>
                        <a14:foregroundMark x1="89799" y1="13478" x2="23957" y2="33261"/>
                        <a14:foregroundMark x1="23957" y1="33261" x2="92272" y2="3478"/>
                        <a14:foregroundMark x1="92272" y1="3478" x2="16847" y2="23913"/>
                        <a14:foregroundMark x1="16847" y1="23913" x2="25811" y2="12391"/>
                        <a14:foregroundMark x1="25811" y1="12391" x2="36476" y2="5435"/>
                        <a14:foregroundMark x1="36476" y1="5435" x2="19474" y2="19783"/>
                        <a14:foregroundMark x1="19474" y1="19783" x2="4946" y2="24783"/>
                        <a14:foregroundMark x1="4946" y1="24783" x2="19474" y2="8478"/>
                        <a14:foregroundMark x1="19474" y1="8478" x2="13601" y2="9348"/>
                        <a14:foregroundMark x1="13601" y1="9348" x2="24111" y2="4130"/>
                        <a14:foregroundMark x1="24111" y1="4130" x2="24111" y2="4130"/>
                        <a14:foregroundMark x1="29675" y1="67174" x2="33385" y2="76522"/>
                        <a14:foregroundMark x1="33385" y1="76522" x2="86399" y2="67826"/>
                        <a14:foregroundMark x1="86399" y1="67826" x2="45904" y2="79130"/>
                        <a14:foregroundMark x1="45904" y1="79130" x2="51159" y2="81739"/>
                        <a14:foregroundMark x1="51159" y1="81739" x2="58423" y2="81957"/>
                        <a14:foregroundMark x1="58423" y1="81957" x2="22411" y2="98696"/>
                        <a14:foregroundMark x1="22411" y1="98696" x2="47759" y2="94565"/>
                        <a14:foregroundMark x1="47759" y1="94565" x2="30139" y2="92609"/>
                        <a14:foregroundMark x1="30139" y1="92609" x2="17156" y2="98696"/>
                        <a14:foregroundMark x1="17156" y1="98696" x2="61206" y2="92174"/>
                        <a14:foregroundMark x1="61206" y1="92174" x2="48995" y2="85000"/>
                        <a14:foregroundMark x1="48995" y1="85000" x2="42040" y2="92391"/>
                        <a14:foregroundMark x1="42040" y1="92391" x2="50077" y2="94783"/>
                        <a14:foregroundMark x1="50077" y1="94783" x2="57805" y2="87174"/>
                        <a14:foregroundMark x1="57805" y1="87174" x2="50077" y2="81522"/>
                        <a14:foregroundMark x1="50077" y1="81522" x2="43122" y2="90652"/>
                        <a14:foregroundMark x1="43122" y1="90652" x2="48686" y2="91087"/>
                        <a14:foregroundMark x1="48686" y1="91087" x2="39104" y2="82391"/>
                        <a14:foregroundMark x1="39104" y1="82391" x2="21484" y2="92174"/>
                        <a14:foregroundMark x1="21484" y1="92174" x2="46832" y2="95000"/>
                        <a14:foregroundMark x1="46832" y1="95000" x2="43431" y2="85217"/>
                        <a14:foregroundMark x1="43431" y1="85217" x2="33230" y2="91087"/>
                        <a14:foregroundMark x1="33230" y1="91087" x2="40185" y2="96304"/>
                        <a14:foregroundMark x1="40185" y1="96304" x2="49923" y2="87174"/>
                        <a14:foregroundMark x1="49923" y1="87174" x2="27357" y2="83913"/>
                        <a14:foregroundMark x1="27357" y1="83913" x2="8655" y2="97391"/>
                        <a14:foregroundMark x1="8655" y1="97391" x2="17156" y2="97609"/>
                        <a14:foregroundMark x1="17156" y1="97609" x2="24884" y2="83043"/>
                        <a14:foregroundMark x1="24884" y1="83043" x2="4173" y2="72174"/>
                        <a14:foregroundMark x1="4173" y1="72174" x2="5410" y2="53913"/>
                        <a14:foregroundMark x1="5410" y1="53913" x2="21020" y2="36304"/>
                        <a14:foregroundMark x1="21020" y1="36304" x2="18238" y2="21087"/>
                        <a14:foregroundMark x1="18238" y1="21087" x2="4946" y2="28478"/>
                        <a14:foregroundMark x1="4946" y1="28478" x2="618" y2="51739"/>
                        <a14:foregroundMark x1="618" y1="51739" x2="1082" y2="68696"/>
                        <a14:foregroundMark x1="1082" y1="68696" x2="2782" y2="2826"/>
                        <a14:foregroundMark x1="2782" y1="2826" x2="2164" y2="25870"/>
                        <a14:foregroundMark x1="2164" y1="25870" x2="2009" y2="5000"/>
                        <a14:foregroundMark x1="2009" y1="5000" x2="618" y2="34130"/>
                        <a14:foregroundMark x1="618" y1="34130" x2="2782" y2="13913"/>
                        <a14:foregroundMark x1="2782" y1="13913" x2="10046" y2="44783"/>
                        <a14:foregroundMark x1="10046" y1="44783" x2="23184" y2="217"/>
                        <a14:foregroundMark x1="23184" y1="217" x2="90108" y2="54565"/>
                        <a14:foregroundMark x1="90108" y1="54565" x2="91190" y2="25000"/>
                        <a14:foregroundMark x1="91190" y1="25000" x2="88872" y2="14348"/>
                        <a14:foregroundMark x1="88872" y1="14348" x2="91499" y2="23043"/>
                        <a14:foregroundMark x1="91499" y1="23043" x2="89954" y2="8913"/>
                        <a14:foregroundMark x1="89954" y1="8913" x2="95981" y2="22391"/>
                        <a14:foregroundMark x1="95981" y1="22391" x2="96136" y2="7609"/>
                        <a14:foregroundMark x1="96136" y1="7609" x2="97991" y2="19783"/>
                        <a14:foregroundMark x1="97991" y1="19783" x2="92581" y2="1522"/>
                        <a14:foregroundMark x1="92581" y1="1522" x2="96291" y2="32391"/>
                        <a14:foregroundMark x1="96291" y1="32391" x2="95827" y2="22391"/>
                        <a14:foregroundMark x1="95827" y1="22391" x2="99691" y2="47391"/>
                        <a14:foregroundMark x1="99691" y1="47391" x2="99691" y2="46957"/>
                        <a14:foregroundMark x1="54869" y1="94565" x2="48223" y2="95652"/>
                        <a14:foregroundMark x1="48223" y1="95652" x2="55796" y2="98696"/>
                        <a14:foregroundMark x1="55796" y1="98696" x2="37249" y2="99348"/>
                        <a14:foregroundMark x1="37249" y1="99348" x2="44822" y2="99565"/>
                        <a14:foregroundMark x1="44822" y1="99565" x2="31066" y2="95000"/>
                        <a14:foregroundMark x1="31066" y1="95000" x2="66615" y2="99783"/>
                        <a14:foregroundMark x1="66615" y1="99783" x2="21638" y2="96739"/>
                        <a14:foregroundMark x1="21638" y1="96739" x2="77743" y2="98913"/>
                        <a14:foregroundMark x1="77743" y1="98913" x2="94281" y2="98261"/>
                        <a14:foregroundMark x1="94281" y1="98261" x2="70634" y2="95652"/>
                        <a14:foregroundMark x1="70634" y1="95652" x2="89799" y2="96087"/>
                        <a14:foregroundMark x1="89799" y1="96087" x2="57960" y2="94565"/>
                        <a14:foregroundMark x1="57960" y1="94565" x2="97836" y2="94565"/>
                        <a14:foregroundMark x1="97836" y1="94565" x2="61051" y2="95435"/>
                        <a14:foregroundMark x1="61051" y1="95435" x2="98764" y2="96304"/>
                        <a14:foregroundMark x1="98764" y1="96304" x2="71561" y2="99783"/>
                        <a14:foregroundMark x1="71561" y1="99783" x2="90417" y2="99783"/>
                        <a14:foregroundMark x1="90417" y1="99783" x2="75734" y2="99783"/>
                        <a14:foregroundMark x1="75734" y1="99783" x2="75734" y2="99783"/>
                        <a14:foregroundMark x1="4791" y1="18478" x2="1855" y2="78043"/>
                        <a14:foregroundMark x1="1855" y1="78043" x2="7728" y2="10435"/>
                        <a14:foregroundMark x1="7728" y1="10435" x2="2318" y2="51739"/>
                        <a14:foregroundMark x1="2318" y1="51739" x2="1391" y2="2826"/>
                        <a14:foregroundMark x1="1391" y1="2826" x2="309" y2="11304"/>
                        <a14:foregroundMark x1="309" y1="11304" x2="5100" y2="49565"/>
                        <a14:foregroundMark x1="5100" y1="49565" x2="5564" y2="17826"/>
                        <a14:foregroundMark x1="5564" y1="17826" x2="5564" y2="41304"/>
                        <a14:foregroundMark x1="5564" y1="41304" x2="4946" y2="1522"/>
                        <a14:foregroundMark x1="4946" y1="1522" x2="618" y2="76522"/>
                        <a14:foregroundMark x1="618" y1="76522" x2="3400" y2="65435"/>
                        <a14:foregroundMark x1="3400" y1="65435" x2="8192" y2="88043"/>
                        <a14:foregroundMark x1="8192" y1="88043" x2="7419" y2="53261"/>
                        <a14:foregroundMark x1="7419" y1="53261" x2="7573" y2="74783"/>
                        <a14:foregroundMark x1="7573" y1="74783" x2="6182" y2="73696"/>
                        <a14:backgroundMark x1="76043" y1="87174" x2="76043" y2="87174"/>
                        <a14:backgroundMark x1="76662" y1="86739" x2="76662" y2="85652"/>
                      </a14:backgroundRemoval>
                    </a14:imgEffect>
                  </a14:imgLayer>
                </a14:imgProps>
              </a:ext>
            </a:extLst>
          </a:blip>
          <a:srcRect t="33569"/>
          <a:stretch/>
        </p:blipFill>
        <p:spPr>
          <a:xfrm>
            <a:off x="1713235" y="2567972"/>
            <a:ext cx="876553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40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Contents: Frequency Domain</a:t>
            </a: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704EA4-372E-422F-9323-58555A60DA64}"/>
              </a:ext>
            </a:extLst>
          </p:cNvPr>
          <p:cNvSpPr txBox="1">
            <a:spLocks/>
          </p:cNvSpPr>
          <p:nvPr/>
        </p:nvSpPr>
        <p:spPr>
          <a:xfrm>
            <a:off x="457200" y="1374172"/>
            <a:ext cx="11948160" cy="1193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Signals may be represented by frequency components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independent variable is frequency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F18638-08A1-40AF-BBB9-C101CF059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57" b="99523" l="6846" r="95234">
                        <a14:foregroundMark x1="28943" y1="33863" x2="28943" y2="33863"/>
                        <a14:foregroundMark x1="17504" y1="16057" x2="17504" y2="16057"/>
                        <a14:foregroundMark x1="10225" y1="13672" x2="10225" y2="13672"/>
                        <a14:foregroundMark x1="10052" y1="21940" x2="10572" y2="27027"/>
                        <a14:foregroundMark x1="11698" y1="31479" x2="17418" y2="41017"/>
                        <a14:foregroundMark x1="17418" y1="41017" x2="23744" y2="43084"/>
                        <a14:foregroundMark x1="23744" y1="43084" x2="30589" y2="26709"/>
                        <a14:foregroundMark x1="30589" y1="26709" x2="28596" y2="15898"/>
                        <a14:foregroundMark x1="28596" y1="15898" x2="16898" y2="19714"/>
                        <a14:foregroundMark x1="16898" y1="19714" x2="10659" y2="35135"/>
                        <a14:foregroundMark x1="10659" y1="35135" x2="16378" y2="40541"/>
                        <a14:foregroundMark x1="16378" y1="40541" x2="29029" y2="30684"/>
                        <a14:foregroundMark x1="29029" y1="30684" x2="28683" y2="12401"/>
                        <a14:foregroundMark x1="28683" y1="12401" x2="18458" y2="13672"/>
                        <a14:foregroundMark x1="18458" y1="13672" x2="14385" y2="29571"/>
                        <a14:foregroundMark x1="14385" y1="29571" x2="33362" y2="18442"/>
                        <a14:foregroundMark x1="33362" y1="18442" x2="36135" y2="4293"/>
                        <a14:foregroundMark x1="36135" y1="4293" x2="607" y2="31479"/>
                        <a14:foregroundMark x1="607" y1="31479" x2="14471" y2="25119"/>
                        <a14:foregroundMark x1="14471" y1="25119" x2="7019" y2="34817"/>
                        <a14:foregroundMark x1="7019" y1="34817" x2="13345" y2="38633"/>
                        <a14:foregroundMark x1="13345" y1="38633" x2="37002" y2="11606"/>
                        <a14:foregroundMark x1="37002" y1="11606" x2="26603" y2="32909"/>
                        <a14:foregroundMark x1="26603" y1="32909" x2="35182" y2="32909"/>
                        <a14:foregroundMark x1="27730" y1="14467" x2="21490" y2="12878"/>
                        <a14:foregroundMark x1="21490" y1="12878" x2="15165" y2="28776"/>
                        <a14:foregroundMark x1="15165" y1="28776" x2="25303" y2="34022"/>
                        <a14:foregroundMark x1="25303" y1="34022" x2="38648" y2="22576"/>
                        <a14:foregroundMark x1="38648" y1="22576" x2="34575" y2="9380"/>
                        <a14:foregroundMark x1="34575" y1="9380" x2="19497" y2="4134"/>
                        <a14:foregroundMark x1="19497" y1="4134" x2="13345" y2="17488"/>
                        <a14:foregroundMark x1="13345" y1="17488" x2="14818" y2="31638"/>
                        <a14:foregroundMark x1="14818" y1="31638" x2="25650" y2="34022"/>
                        <a14:foregroundMark x1="25650" y1="34022" x2="32756" y2="19714"/>
                        <a14:foregroundMark x1="32756" y1="19714" x2="20797" y2="8744"/>
                        <a14:foregroundMark x1="20797" y1="8744" x2="3813" y2="12083"/>
                        <a14:foregroundMark x1="3813" y1="12083" x2="20104" y2="59777"/>
                        <a14:foregroundMark x1="20104" y1="59777" x2="43934" y2="36566"/>
                        <a14:foregroundMark x1="43934" y1="36566" x2="47227" y2="21622"/>
                        <a14:foregroundMark x1="47227" y1="21622" x2="35962" y2="18283"/>
                        <a14:foregroundMark x1="35962" y1="18283" x2="15251" y2="38474"/>
                        <a14:foregroundMark x1="15251" y1="38474" x2="14125" y2="54372"/>
                        <a14:foregroundMark x1="14125" y1="54372" x2="39861" y2="54372"/>
                        <a14:foregroundMark x1="39861" y1="54372" x2="49827" y2="32750"/>
                        <a14:foregroundMark x1="49827" y1="32750" x2="17591" y2="13672"/>
                        <a14:foregroundMark x1="17591" y1="13672" x2="693" y2="20191"/>
                        <a14:foregroundMark x1="693" y1="20191" x2="7712" y2="40064"/>
                        <a14:foregroundMark x1="7712" y1="40064" x2="22097" y2="36884"/>
                        <a14:foregroundMark x1="22097" y1="36884" x2="30243" y2="12242"/>
                        <a14:foregroundMark x1="30243" y1="12242" x2="22097" y2="7949"/>
                        <a14:foregroundMark x1="22097" y1="7949" x2="11698" y2="20668"/>
                        <a14:foregroundMark x1="11698" y1="20668" x2="20364" y2="37361"/>
                        <a14:foregroundMark x1="20364" y1="37361" x2="48873" y2="33068"/>
                        <a14:foregroundMark x1="48873" y1="33068" x2="59532" y2="13672"/>
                        <a14:foregroundMark x1="59532" y1="13672" x2="37955" y2="11924"/>
                        <a14:foregroundMark x1="37955" y1="11924" x2="37955" y2="46264"/>
                        <a14:foregroundMark x1="37955" y1="46264" x2="52513" y2="61526"/>
                        <a14:foregroundMark x1="52513" y1="61526" x2="62912" y2="42766"/>
                        <a14:foregroundMark x1="62912" y1="42766" x2="58319" y2="31638"/>
                        <a14:foregroundMark x1="58319" y1="31638" x2="34662" y2="39905"/>
                        <a14:foregroundMark x1="34662" y1="39905" x2="24177" y2="70429"/>
                        <a14:foregroundMark x1="24177" y1="70429" x2="42374" y2="86328"/>
                        <a14:foregroundMark x1="42374" y1="86328" x2="54766" y2="79491"/>
                        <a14:foregroundMark x1="54766" y1="79491" x2="58925" y2="54054"/>
                        <a14:foregroundMark x1="58925" y1="54054" x2="50000" y2="53736"/>
                        <a14:foregroundMark x1="50000" y1="53736" x2="38562" y2="79968"/>
                        <a14:foregroundMark x1="38562" y1="79968" x2="37002" y2="98092"/>
                        <a14:foregroundMark x1="37002" y1="98092" x2="43414" y2="98887"/>
                        <a14:foregroundMark x1="43414" y1="98887" x2="51127" y2="86963"/>
                        <a14:foregroundMark x1="51127" y1="86963" x2="43847" y2="77424"/>
                        <a14:foregroundMark x1="43847" y1="77424" x2="37435" y2="83784"/>
                        <a14:foregroundMark x1="37435" y1="83784" x2="57799" y2="98251"/>
                        <a14:foregroundMark x1="57799" y1="98251" x2="73137" y2="91097"/>
                        <a14:foregroundMark x1="73137" y1="91097" x2="68024" y2="80604"/>
                        <a14:foregroundMark x1="68024" y1="80604" x2="74870" y2="82035"/>
                        <a14:foregroundMark x1="74870" y1="82035" x2="97920" y2="37361"/>
                        <a14:foregroundMark x1="97920" y1="37361" x2="85789" y2="29889"/>
                        <a14:foregroundMark x1="85789" y1="29889" x2="64991" y2="57552"/>
                        <a14:foregroundMark x1="64991" y1="57552" x2="69844" y2="29253"/>
                        <a14:foregroundMark x1="69844" y1="29253" x2="50173" y2="30525"/>
                        <a14:foregroundMark x1="50173" y1="30525" x2="43501" y2="66296"/>
                        <a14:foregroundMark x1="43501" y1="66296" x2="83622" y2="47695"/>
                        <a14:foregroundMark x1="83622" y1="47695" x2="72964" y2="33863"/>
                        <a14:foregroundMark x1="72964" y1="33863" x2="57712" y2="59300"/>
                        <a14:foregroundMark x1="57712" y1="59300" x2="77556" y2="44674"/>
                        <a14:foregroundMark x1="77556" y1="44674" x2="68804" y2="28140"/>
                        <a14:foregroundMark x1="68804" y1="28140" x2="50520" y2="43084"/>
                        <a14:foregroundMark x1="50520" y1="43084" x2="84922" y2="43243"/>
                        <a14:foregroundMark x1="84922" y1="43243" x2="91941" y2="23847"/>
                        <a14:foregroundMark x1="91941" y1="23847" x2="63518" y2="38951"/>
                        <a14:foregroundMark x1="63518" y1="38951" x2="81023" y2="45787"/>
                        <a14:foregroundMark x1="81023" y1="45787" x2="92634" y2="28776"/>
                        <a14:foregroundMark x1="92634" y1="28776" x2="65078" y2="40700"/>
                        <a14:foregroundMark x1="65078" y1="40700" x2="57106" y2="62162"/>
                        <a14:foregroundMark x1="57106" y1="62162" x2="90728" y2="40700"/>
                        <a14:foregroundMark x1="90728" y1="40700" x2="66811" y2="42925"/>
                        <a14:foregroundMark x1="66811" y1="42925" x2="57799" y2="57234"/>
                        <a14:foregroundMark x1="57799" y1="57234" x2="73917" y2="44356"/>
                        <a14:foregroundMark x1="73917" y1="44356" x2="64125" y2="37679"/>
                        <a14:foregroundMark x1="64125" y1="37679" x2="38215" y2="57075"/>
                        <a14:foregroundMark x1="38215" y1="57075" x2="65945" y2="51669"/>
                        <a14:foregroundMark x1="65945" y1="51669" x2="66031" y2="36407"/>
                        <a14:foregroundMark x1="66031" y1="36407" x2="33882" y2="62480"/>
                        <a14:foregroundMark x1="33882" y1="62480" x2="56326" y2="58983"/>
                        <a14:foregroundMark x1="56326" y1="58983" x2="69931" y2="40700"/>
                        <a14:foregroundMark x1="69931" y1="40700" x2="41681" y2="57075"/>
                        <a14:foregroundMark x1="41681" y1="57075" x2="47747" y2="67727"/>
                        <a14:foregroundMark x1="47747" y1="67727" x2="14645" y2="63116"/>
                        <a14:foregroundMark x1="14645" y1="63116" x2="9532" y2="82035"/>
                        <a14:foregroundMark x1="9532" y1="82035" x2="18977" y2="69157"/>
                        <a14:foregroundMark x1="18977" y1="69157" x2="12045" y2="66932"/>
                        <a14:foregroundMark x1="12045" y1="66932" x2="8319" y2="89507"/>
                        <a14:foregroundMark x1="8319" y1="89507" x2="41941" y2="75517"/>
                        <a14:foregroundMark x1="41941" y1="75517" x2="55026" y2="48490"/>
                        <a14:foregroundMark x1="55026" y1="48490" x2="13865" y2="76948"/>
                        <a14:foregroundMark x1="13865" y1="76948" x2="33016" y2="84897"/>
                        <a14:foregroundMark x1="33016" y1="84897" x2="50087" y2="53895"/>
                        <a14:foregroundMark x1="50087" y1="53895" x2="9272" y2="72496"/>
                        <a14:foregroundMark x1="9272" y1="72496" x2="52773" y2="67409"/>
                        <a14:foregroundMark x1="52773" y1="67409" x2="53206" y2="48967"/>
                        <a14:foregroundMark x1="53206" y1="48967" x2="30156" y2="57552"/>
                        <a14:foregroundMark x1="30156" y1="57552" x2="30156" y2="57552"/>
                        <a14:foregroundMark x1="67678" y1="27027" x2="93847" y2="25437"/>
                        <a14:foregroundMark x1="93847" y1="25437" x2="33795" y2="23847"/>
                        <a14:foregroundMark x1="33795" y1="23847" x2="59185" y2="26073"/>
                        <a14:foregroundMark x1="59185" y1="26073" x2="87782" y2="23847"/>
                        <a14:foregroundMark x1="87782" y1="23847" x2="40815" y2="22099"/>
                        <a14:foregroundMark x1="40815" y1="22099" x2="29723" y2="29412"/>
                        <a14:foregroundMark x1="29723" y1="29412" x2="64471" y2="25914"/>
                        <a14:foregroundMark x1="64471" y1="25914" x2="33276" y2="12242"/>
                        <a14:foregroundMark x1="33276" y1="12242" x2="21317" y2="20191"/>
                        <a14:foregroundMark x1="21317" y1="20191" x2="77036" y2="6677"/>
                        <a14:foregroundMark x1="77036" y1="6677" x2="58839" y2="3180"/>
                        <a14:foregroundMark x1="58839" y1="3180" x2="33449" y2="12401"/>
                        <a14:foregroundMark x1="33449" y1="12401" x2="85269" y2="18760"/>
                        <a14:foregroundMark x1="85269" y1="18760" x2="95494" y2="17647"/>
                        <a14:foregroundMark x1="95494" y1="17647" x2="38648" y2="19078"/>
                        <a14:foregroundMark x1="38648" y1="19078" x2="66378" y2="19078"/>
                        <a14:foregroundMark x1="66378" y1="19078" x2="93934" y2="13672"/>
                        <a14:foregroundMark x1="93934" y1="13672" x2="84402" y2="7154"/>
                        <a14:foregroundMark x1="84402" y1="7154" x2="56153" y2="15103"/>
                        <a14:foregroundMark x1="56153" y1="15103" x2="61005" y2="24483"/>
                        <a14:foregroundMark x1="61005" y1="24483" x2="95234" y2="23370"/>
                        <a14:foregroundMark x1="95234" y1="23370" x2="66118" y2="16852"/>
                        <a14:foregroundMark x1="66118" y1="16852" x2="60485" y2="18601"/>
                        <a14:foregroundMark x1="22790" y1="80286" x2="63345" y2="92687"/>
                        <a14:foregroundMark x1="63345" y1="92687" x2="77210" y2="87281"/>
                        <a14:foregroundMark x1="77210" y1="87281" x2="44281" y2="86645"/>
                        <a14:foregroundMark x1="44281" y1="86645" x2="53640" y2="89507"/>
                        <a14:foregroundMark x1="53640" y1="89507" x2="63085" y2="89348"/>
                        <a14:foregroundMark x1="63085" y1="89348" x2="3033" y2="95707"/>
                        <a14:foregroundMark x1="3033" y1="95707" x2="26863" y2="97615"/>
                        <a14:foregroundMark x1="26863" y1="97615" x2="44714" y2="96184"/>
                        <a14:foregroundMark x1="44714" y1="96184" x2="6326" y2="92051"/>
                        <a14:foregroundMark x1="6326" y1="92051" x2="14298" y2="97774"/>
                        <a14:foregroundMark x1="14298" y1="97774" x2="79376" y2="93005"/>
                        <a14:foregroundMark x1="79376" y1="93005" x2="45061" y2="95707"/>
                        <a14:foregroundMark x1="45061" y1="95707" x2="65858" y2="99523"/>
                        <a14:foregroundMark x1="65858" y1="99523" x2="8925" y2="98251"/>
                        <a14:foregroundMark x1="8925" y1="98251" x2="59012" y2="95390"/>
                        <a14:foregroundMark x1="59012" y1="95390" x2="8579" y2="91733"/>
                        <a14:foregroundMark x1="8579" y1="91733" x2="14905" y2="94118"/>
                        <a14:foregroundMark x1="14905" y1="94118" x2="62912" y2="81240"/>
                        <a14:foregroundMark x1="62912" y1="81240" x2="22790" y2="83784"/>
                        <a14:foregroundMark x1="22790" y1="83784" x2="13692" y2="91256"/>
                        <a14:foregroundMark x1="13692" y1="91256" x2="37868" y2="86486"/>
                        <a14:foregroundMark x1="37868" y1="86486" x2="29983" y2="83148"/>
                        <a14:foregroundMark x1="29983" y1="83148" x2="6066" y2="88871"/>
                        <a14:foregroundMark x1="6066" y1="88871" x2="11092" y2="96025"/>
                        <a14:foregroundMark x1="11092" y1="96025" x2="30589" y2="86963"/>
                        <a14:foregroundMark x1="30589" y1="86963" x2="24263" y2="80763"/>
                        <a14:foregroundMark x1="24263" y1="80763" x2="2080" y2="92210"/>
                        <a14:foregroundMark x1="2080" y1="92210" x2="18024" y2="89825"/>
                        <a14:foregroundMark x1="18024" y1="89825" x2="18024" y2="89825"/>
                        <a14:foregroundMark x1="48873" y1="93482" x2="62652" y2="99046"/>
                        <a14:foregroundMark x1="62652" y1="99046" x2="73050" y2="96343"/>
                        <a14:foregroundMark x1="73050" y1="96343" x2="61092" y2="91892"/>
                        <a14:foregroundMark x1="61092" y1="91892" x2="49393" y2="97456"/>
                        <a14:foregroundMark x1="49393" y1="97456" x2="57972" y2="98092"/>
                        <a14:foregroundMark x1="57972" y1="98092" x2="50607" y2="98251"/>
                        <a14:foregroundMark x1="50607" y1="98251" x2="58146" y2="97456"/>
                        <a14:foregroundMark x1="58146" y1="97456" x2="50953" y2="97138"/>
                        <a14:foregroundMark x1="50953" y1="97138" x2="62478" y2="96979"/>
                        <a14:foregroundMark x1="62478" y1="96979" x2="51300" y2="94754"/>
                        <a14:foregroundMark x1="51300" y1="94754" x2="63865" y2="96820"/>
                        <a14:foregroundMark x1="63865" y1="96820" x2="25823" y2="96502"/>
                        <a14:foregroundMark x1="25823" y1="96502" x2="37002" y2="96820"/>
                        <a14:foregroundMark x1="37002" y1="96820" x2="18284" y2="98251"/>
                        <a14:foregroundMark x1="18284" y1="98251" x2="27383" y2="97456"/>
                        <a14:foregroundMark x1="27383" y1="97456" x2="3899" y2="97774"/>
                        <a14:foregroundMark x1="3899" y1="97774" x2="23310" y2="97933"/>
                        <a14:foregroundMark x1="23310" y1="97933" x2="9705" y2="87599"/>
                        <a14:foregroundMark x1="9705" y1="87599" x2="26256" y2="94754"/>
                        <a14:foregroundMark x1="26256" y1="94754" x2="9619" y2="94595"/>
                        <a14:foregroundMark x1="9619" y1="94595" x2="60312" y2="89825"/>
                        <a14:foregroundMark x1="60312" y1="89825" x2="41681" y2="86486"/>
                        <a14:foregroundMark x1="41681" y1="86486" x2="61698" y2="90143"/>
                        <a14:foregroundMark x1="61698" y1="90143" x2="91768" y2="85851"/>
                        <a14:foregroundMark x1="91768" y1="85851" x2="61265" y2="96025"/>
                        <a14:foregroundMark x1="61265" y1="96025" x2="79896" y2="97297"/>
                        <a14:foregroundMark x1="79896" y1="97297" x2="94454" y2="95866"/>
                        <a14:foregroundMark x1="94454" y1="95866" x2="68977" y2="99205"/>
                        <a14:foregroundMark x1="68977" y1="99205" x2="68718" y2="99523"/>
                        <a14:foregroundMark x1="49653" y1="75676" x2="33969" y2="80604"/>
                        <a14:foregroundMark x1="33969" y1="80604" x2="48094" y2="82353"/>
                        <a14:foregroundMark x1="48094" y1="82353" x2="33016" y2="82035"/>
                        <a14:foregroundMark x1="33016" y1="82035" x2="45407" y2="77107"/>
                        <a14:foregroundMark x1="45407" y1="77107" x2="51733" y2="70429"/>
                        <a14:foregroundMark x1="51733" y1="70429" x2="41854" y2="77901"/>
                        <a14:foregroundMark x1="41854" y1="77901" x2="50087" y2="75517"/>
                        <a14:foregroundMark x1="50087" y1="75517" x2="41681" y2="79173"/>
                        <a14:foregroundMark x1="41681" y1="79173" x2="53640" y2="74245"/>
                        <a14:foregroundMark x1="53640" y1="74245" x2="39948" y2="748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2208" y="2547424"/>
            <a:ext cx="7727583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55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 Domain vs. Frequency Domain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5B07C0-DCE6-4BB6-B59A-A085B86CBF6F}"/>
              </a:ext>
            </a:extLst>
          </p:cNvPr>
          <p:cNvSpPr txBox="1"/>
          <p:nvPr/>
        </p:nvSpPr>
        <p:spPr>
          <a:xfrm>
            <a:off x="838200" y="1382464"/>
            <a:ext cx="107510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 is the instruments should you use for measuring the signal in the time domain or the frequency domain? 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F92EEC-A635-4356-B7AF-304F0BB047B5}"/>
              </a:ext>
            </a:extLst>
          </p:cNvPr>
          <p:cNvSpPr txBox="1"/>
          <p:nvPr/>
        </p:nvSpPr>
        <p:spPr>
          <a:xfrm>
            <a:off x="-667341" y="2692994"/>
            <a:ext cx="6443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Oscilloscope for time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A623F40-DD67-4124-B275-E3EFAD3D0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9" r="9307"/>
          <a:stretch/>
        </p:blipFill>
        <p:spPr>
          <a:xfrm>
            <a:off x="170720" y="3257996"/>
            <a:ext cx="4767209" cy="308438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BE24066-8CCD-45D6-A1AD-3DADB13A5009}"/>
              </a:ext>
            </a:extLst>
          </p:cNvPr>
          <p:cNvSpPr txBox="1"/>
          <p:nvPr/>
        </p:nvSpPr>
        <p:spPr>
          <a:xfrm>
            <a:off x="5528574" y="2692994"/>
            <a:ext cx="6443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Spectrum analyzer for frequency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41C9C81-9B03-4841-9AAE-DD944B7082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0" t="27204" r="12559" b="12409"/>
          <a:stretch/>
        </p:blipFill>
        <p:spPr>
          <a:xfrm>
            <a:off x="5929119" y="3257586"/>
            <a:ext cx="5642240" cy="30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18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 Domain vs. Frequency Domain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79C254-7E02-4381-BFD2-87C96899C253}"/>
              </a:ext>
            </a:extLst>
          </p:cNvPr>
          <p:cNvSpPr txBox="1"/>
          <p:nvPr/>
        </p:nvSpPr>
        <p:spPr>
          <a:xfrm>
            <a:off x="873305" y="1504136"/>
            <a:ext cx="110241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two representations are related through the Fourier Transformation and both contain the same information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67946E3-60E0-4AE9-9F84-1F258B7E9E88}"/>
              </a:ext>
            </a:extLst>
          </p:cNvPr>
          <p:cNvGrpSpPr/>
          <p:nvPr/>
        </p:nvGrpSpPr>
        <p:grpSpPr>
          <a:xfrm>
            <a:off x="4089664" y="3263960"/>
            <a:ext cx="4591452" cy="782152"/>
            <a:chOff x="3670008" y="2760554"/>
            <a:chExt cx="4591452" cy="782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B8610EFF-E06A-4EF5-A438-987EDFA758B9}"/>
                    </a:ext>
                  </a:extLst>
                </p:cNvPr>
                <p:cNvSpPr txBox="1"/>
                <p:nvPr/>
              </p:nvSpPr>
              <p:spPr>
                <a:xfrm>
                  <a:off x="3670008" y="2936187"/>
                  <a:ext cx="74744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B8610EFF-E06A-4EF5-A438-987EDFA75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0008" y="2936187"/>
                  <a:ext cx="747449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箭头: 左右 7">
              <a:extLst>
                <a:ext uri="{FF2B5EF4-FFF2-40B4-BE49-F238E27FC236}">
                  <a16:creationId xmlns:a16="http://schemas.microsoft.com/office/drawing/2014/main" id="{1531BC85-CAA1-4719-B1F1-50DD59E856DE}"/>
                </a:ext>
              </a:extLst>
            </p:cNvPr>
            <p:cNvSpPr/>
            <p:nvPr/>
          </p:nvSpPr>
          <p:spPr>
            <a:xfrm>
              <a:off x="4582273" y="2760554"/>
              <a:ext cx="2609636" cy="782152"/>
            </a:xfrm>
            <a:prstGeom prst="left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Fourier</a:t>
              </a:r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93161481-3E74-4AE7-9092-7B8E374DE021}"/>
                    </a:ext>
                  </a:extLst>
                </p:cNvPr>
                <p:cNvSpPr txBox="1"/>
                <p:nvPr/>
              </p:nvSpPr>
              <p:spPr>
                <a:xfrm>
                  <a:off x="7356725" y="2936187"/>
                  <a:ext cx="90473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93161481-3E74-4AE7-9092-7B8E374DE0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6725" y="2936187"/>
                  <a:ext cx="904735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F91B8061-3D7C-4F3D-A199-60C161CAF715}"/>
              </a:ext>
            </a:extLst>
          </p:cNvPr>
          <p:cNvSpPr txBox="1"/>
          <p:nvPr/>
        </p:nvSpPr>
        <p:spPr>
          <a:xfrm>
            <a:off x="873305" y="4574829"/>
            <a:ext cx="110241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Remember by changing the signal in one domain, its representation in the other domain changes as well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3189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 Domain vs. Frequency Domain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6A8F73-C42A-4561-A6C3-2027EC3C5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64"/>
          <a:stretch/>
        </p:blipFill>
        <p:spPr>
          <a:xfrm>
            <a:off x="1676431" y="1428107"/>
            <a:ext cx="9677369" cy="518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59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 Domain vs. Frequency Domain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038620-29B4-454B-B8A0-92E4DACF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68" y="2872804"/>
            <a:ext cx="9865663" cy="22532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3C18B6A-2D6F-485F-9380-BABDC335871E}"/>
              </a:ext>
            </a:extLst>
          </p:cNvPr>
          <p:cNvSpPr txBox="1"/>
          <p:nvPr/>
        </p:nvSpPr>
        <p:spPr>
          <a:xfrm>
            <a:off x="419099" y="5239820"/>
            <a:ext cx="1135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sinusoidal signal is often called a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single-tone because its frequency domain representation contains only one frequency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FA79753-EB42-4073-BC62-D80F111A688E}"/>
              </a:ext>
            </a:extLst>
          </p:cNvPr>
          <p:cNvSpPr/>
          <p:nvPr/>
        </p:nvSpPr>
        <p:spPr>
          <a:xfrm>
            <a:off x="7130266" y="3760341"/>
            <a:ext cx="996593" cy="139648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9E0B8F-E593-4662-96A9-57C133FA598E}"/>
              </a:ext>
            </a:extLst>
          </p:cNvPr>
          <p:cNvSpPr txBox="1"/>
          <p:nvPr/>
        </p:nvSpPr>
        <p:spPr>
          <a:xfrm>
            <a:off x="1933252" y="1402827"/>
            <a:ext cx="83254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All real (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 in the lab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signals have this negative frequency components as well.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is called the image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A815EAAE-494B-4EC2-AD6A-7177E611C1E5}"/>
              </a:ext>
            </a:extLst>
          </p:cNvPr>
          <p:cNvSpPr/>
          <p:nvPr/>
        </p:nvSpPr>
        <p:spPr>
          <a:xfrm rot="3813466">
            <a:off x="6094810" y="2951511"/>
            <a:ext cx="1567478" cy="2922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6723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 Domain vs. Frequency Domain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A98FD3C-37DB-4131-BA3E-E486CA73F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4"/>
          <a:stretch/>
        </p:blipFill>
        <p:spPr>
          <a:xfrm>
            <a:off x="6574178" y="2086624"/>
            <a:ext cx="5340420" cy="2819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5F7AC5C-9481-45FE-84DD-7EE8767262B4}"/>
                  </a:ext>
                </a:extLst>
              </p:cNvPr>
              <p:cNvSpPr txBox="1"/>
              <p:nvPr/>
            </p:nvSpPr>
            <p:spPr>
              <a:xfrm>
                <a:off x="419100" y="2536272"/>
                <a:ext cx="5198723" cy="2369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𝑗𝑠𝑖𝑛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3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5F7AC5C-9481-45FE-84DD-7EE876726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2536272"/>
                <a:ext cx="5198723" cy="23694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5DBDB602-C7A0-4A3E-82FC-8F1C34CFFCF3}"/>
              </a:ext>
            </a:extLst>
          </p:cNvPr>
          <p:cNvSpPr txBox="1"/>
          <p:nvPr/>
        </p:nvSpPr>
        <p:spPr>
          <a:xfrm>
            <a:off x="688370" y="1429078"/>
            <a:ext cx="11024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Negative Frequency</a:t>
            </a:r>
          </a:p>
        </p:txBody>
      </p:sp>
    </p:spTree>
    <p:extLst>
      <p:ext uri="{BB962C8B-B14F-4D97-AF65-F5344CB8AC3E}">
        <p14:creationId xmlns:p14="http://schemas.microsoft.com/office/powerpoint/2010/main" val="1993985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3183</TotalTime>
  <Words>449</Words>
  <Application>Microsoft Office PowerPoint</Application>
  <PresentationFormat>宽屏</PresentationFormat>
  <Paragraphs>78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等线</vt:lpstr>
      <vt:lpstr>黑体</vt:lpstr>
      <vt:lpstr>微软雅黑</vt:lpstr>
      <vt:lpstr>Arial</vt:lpstr>
      <vt:lpstr>Calibri</vt:lpstr>
      <vt:lpstr>Cambria Math</vt:lpstr>
      <vt:lpstr>Century Gothic</vt:lpstr>
      <vt:lpstr>Segoe UI</vt:lpstr>
      <vt:lpstr>Segoe UI Light</vt:lpstr>
      <vt:lpstr>Times New Roman</vt:lpstr>
      <vt:lpstr>Wingdings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Liu Yulang</cp:lastModifiedBy>
  <cp:revision>428</cp:revision>
  <dcterms:created xsi:type="dcterms:W3CDTF">2019-03-27T07:16:23Z</dcterms:created>
  <dcterms:modified xsi:type="dcterms:W3CDTF">2019-10-29T15:27:31Z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2019-04-12T10:11:56.7320120Z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fcee90d4-c24c-4b20-9bba-57853b7e4a6e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